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aret Bold" charset="1" panose="000000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C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684645" y="6835076"/>
            <a:ext cx="891871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227040" y="486249"/>
            <a:ext cx="11301259" cy="2952454"/>
          </a:xfrm>
          <a:custGeom>
            <a:avLst/>
            <a:gdLst/>
            <a:ahLst/>
            <a:cxnLst/>
            <a:rect r="r" b="b" t="t" l="l"/>
            <a:pathLst>
              <a:path h="2952454" w="11301259">
                <a:moveTo>
                  <a:pt x="0" y="0"/>
                </a:moveTo>
                <a:lnTo>
                  <a:pt x="11301259" y="0"/>
                </a:lnTo>
                <a:lnTo>
                  <a:pt x="11301259" y="2952454"/>
                </a:lnTo>
                <a:lnTo>
                  <a:pt x="0" y="295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01480" y="4435057"/>
            <a:ext cx="10285039" cy="197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056"/>
              </a:lnSpc>
              <a:spcBef>
                <a:spcPct val="0"/>
              </a:spcBef>
            </a:pPr>
            <a:r>
              <a:rPr lang="en-US" b="true" sz="11635" spc="6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INTELIGENTE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35702" y="3533953"/>
            <a:ext cx="10216595" cy="111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68"/>
              </a:lnSpc>
              <a:spcBef>
                <a:spcPct val="0"/>
              </a:spcBef>
            </a:pPr>
            <a:r>
              <a:rPr lang="en-US" b="true" sz="6643" spc="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COBRANZA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5522" y="7807502"/>
            <a:ext cx="7436956" cy="188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2703" spc="-5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Ana Paola Almeida Pérez </a:t>
            </a:r>
          </a:p>
          <a:p>
            <a:pPr algn="ctr">
              <a:lnSpc>
                <a:spcPts val="3784"/>
              </a:lnSpc>
            </a:pPr>
            <a:r>
              <a:rPr lang="en-US" sz="2703" spc="-5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Viviana Alanis Fraige</a:t>
            </a:r>
          </a:p>
          <a:p>
            <a:pPr algn="ctr" marL="0" indent="0" lvl="0">
              <a:lnSpc>
                <a:spcPts val="3784"/>
              </a:lnSpc>
              <a:spcBef>
                <a:spcPct val="0"/>
              </a:spcBef>
            </a:pPr>
            <a:r>
              <a:rPr lang="en-US" sz="2703" spc="-5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Daniela Márquez Campos</a:t>
            </a:r>
          </a:p>
          <a:p>
            <a:pPr algn="ctr" marL="0" indent="0" lvl="0">
              <a:lnSpc>
                <a:spcPts val="3784"/>
              </a:lnSpc>
              <a:spcBef>
                <a:spcPct val="0"/>
              </a:spcBef>
            </a:pPr>
            <a:r>
              <a:rPr lang="en-US" sz="2703" spc="-54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Cynthia Cristal Quijas Flores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84645" y="6925563"/>
            <a:ext cx="8918710" cy="72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22"/>
              </a:lnSpc>
              <a:spcBef>
                <a:spcPct val="0"/>
              </a:spcBef>
            </a:pPr>
            <a:r>
              <a:rPr lang="en-US" sz="4230" spc="31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 Girls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576100"/>
          </a:xfrm>
          <a:custGeom>
            <a:avLst/>
            <a:gdLst/>
            <a:ahLst/>
            <a:cxnLst/>
            <a:rect r="r" b="b" t="t" l="l"/>
            <a:pathLst>
              <a:path h="5576100" w="18288000">
                <a:moveTo>
                  <a:pt x="0" y="0"/>
                </a:moveTo>
                <a:lnTo>
                  <a:pt x="18288000" y="0"/>
                </a:lnTo>
                <a:lnTo>
                  <a:pt x="18288000" y="5576100"/>
                </a:lnTo>
                <a:lnTo>
                  <a:pt x="0" y="557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981" r="0" b="-15498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351049"/>
            <a:ext cx="6927185" cy="7822248"/>
            <a:chOff x="0" y="0"/>
            <a:chExt cx="1824444" cy="20601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24444" cy="2060180"/>
            </a:xfrm>
            <a:custGeom>
              <a:avLst/>
              <a:gdLst/>
              <a:ahLst/>
              <a:cxnLst/>
              <a:rect r="r" b="b" t="t" l="l"/>
              <a:pathLst>
                <a:path h="2060180" w="1824444">
                  <a:moveTo>
                    <a:pt x="0" y="0"/>
                  </a:moveTo>
                  <a:lnTo>
                    <a:pt x="1824444" y="0"/>
                  </a:lnTo>
                  <a:lnTo>
                    <a:pt x="1824444" y="2060180"/>
                  </a:lnTo>
                  <a:lnTo>
                    <a:pt x="0" y="2060180"/>
                  </a:lnTo>
                  <a:close/>
                </a:path>
              </a:pathLst>
            </a:custGeom>
            <a:solidFill>
              <a:srgbClr val="1B418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38125"/>
              <a:ext cx="1824444" cy="2298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2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318319" y="4208195"/>
            <a:ext cx="626040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560439" y="8581426"/>
            <a:ext cx="1727561" cy="1705574"/>
          </a:xfrm>
          <a:custGeom>
            <a:avLst/>
            <a:gdLst/>
            <a:ahLst/>
            <a:cxnLst/>
            <a:rect r="r" b="b" t="t" l="l"/>
            <a:pathLst>
              <a:path h="1705574" w="1727561">
                <a:moveTo>
                  <a:pt x="0" y="0"/>
                </a:moveTo>
                <a:lnTo>
                  <a:pt x="1727561" y="0"/>
                </a:lnTo>
                <a:lnTo>
                  <a:pt x="1727561" y="1705574"/>
                </a:lnTo>
                <a:lnTo>
                  <a:pt x="0" y="1705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423130" y="3602377"/>
            <a:ext cx="6138326" cy="582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4"/>
              </a:lnSpc>
            </a:pPr>
          </a:p>
          <a:p>
            <a:pPr algn="l">
              <a:lnSpc>
                <a:spcPts val="3594"/>
              </a:lnSpc>
            </a:pPr>
          </a:p>
          <a:p>
            <a:pPr algn="l" marL="0" indent="0" lvl="0">
              <a:lnSpc>
                <a:spcPts val="3594"/>
              </a:lnSpc>
              <a:spcBef>
                <a:spcPct val="0"/>
              </a:spcBef>
            </a:pPr>
            <a:r>
              <a:rPr lang="en-US" sz="25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Automatizar la recomendación de estrategia óptima de cobranza para cada crédito, maximizando tasa de éxito y minimizando costo.</a:t>
            </a:r>
          </a:p>
          <a:p>
            <a:pPr algn="l" marL="0" indent="0" lvl="0">
              <a:lnSpc>
                <a:spcPts val="359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94"/>
              </a:lnSpc>
              <a:spcBef>
                <a:spcPct val="0"/>
              </a:spcBef>
            </a:pPr>
            <a:r>
              <a:rPr lang="en-US" sz="2567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Métricas clave:</a:t>
            </a:r>
          </a:p>
          <a:p>
            <a:pPr algn="l" marL="554322" indent="-277161" lvl="1">
              <a:lnSpc>
                <a:spcPts val="3594"/>
              </a:lnSpc>
              <a:spcBef>
                <a:spcPct val="0"/>
              </a:spcBef>
              <a:buFont typeface="Arial"/>
              <a:buChar char="•"/>
            </a:pPr>
            <a:r>
              <a:rPr lang="en-US" sz="2567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Tasa de éxito por estrategia</a:t>
            </a:r>
          </a:p>
          <a:p>
            <a:pPr algn="l" marL="554322" indent="-277161" lvl="1">
              <a:lnSpc>
                <a:spcPts val="3594"/>
              </a:lnSpc>
              <a:spcBef>
                <a:spcPct val="0"/>
              </a:spcBef>
              <a:buFont typeface="Arial"/>
              <a:buChar char="•"/>
            </a:pPr>
            <a:r>
              <a:rPr lang="en-US" sz="2567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Costo promedio por intento</a:t>
            </a:r>
          </a:p>
          <a:p>
            <a:pPr algn="l" marL="554322" indent="-277161" lvl="1">
              <a:lnSpc>
                <a:spcPts val="3594"/>
              </a:lnSpc>
              <a:spcBef>
                <a:spcPct val="0"/>
              </a:spcBef>
              <a:buFont typeface="Arial"/>
              <a:buChar char="•"/>
            </a:pPr>
            <a:r>
              <a:rPr lang="en-US" sz="2567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Probabilidad de éxito individual</a:t>
            </a:r>
          </a:p>
          <a:p>
            <a:pPr algn="l" marL="0" indent="0" lvl="0">
              <a:lnSpc>
                <a:spcPts val="359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9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94788" y="1925806"/>
            <a:ext cx="5983935" cy="95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3"/>
              </a:lnSpc>
            </a:pPr>
            <a:r>
              <a:rPr lang="en-US" b="true" sz="6643" spc="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Objetivo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72932" y="6174366"/>
            <a:ext cx="3885992" cy="65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7"/>
              </a:lnSpc>
              <a:spcBef>
                <a:spcPct val="0"/>
              </a:spcBef>
            </a:pPr>
            <a:r>
              <a:rPr lang="en-US" b="true" sz="3805">
                <a:solidFill>
                  <a:srgbClr val="070605"/>
                </a:solidFill>
                <a:latin typeface="DM Sans Bold"/>
                <a:ea typeface="DM Sans Bold"/>
                <a:cs typeface="DM Sans Bold"/>
                <a:sym typeface="DM Sans Bold"/>
              </a:rPr>
              <a:t>Solución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65821" y="6918963"/>
            <a:ext cx="9922179" cy="245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7"/>
              </a:lnSpc>
              <a:spcBef>
                <a:spcPct val="0"/>
              </a:spcBef>
            </a:pPr>
            <a:r>
              <a:rPr lang="en-US" sz="28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Enfoque innovador:</a:t>
            </a:r>
          </a:p>
          <a:p>
            <a:pPr algn="l">
              <a:lnSpc>
                <a:spcPts val="3957"/>
              </a:lnSpc>
              <a:spcBef>
                <a:spcPct val="0"/>
              </a:spcBef>
            </a:pPr>
            <a:r>
              <a:rPr lang="en-US" sz="28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un proceso masivo → a uno inteligente y personalizado.</a:t>
            </a:r>
          </a:p>
          <a:p>
            <a:pPr algn="l">
              <a:lnSpc>
                <a:spcPts val="3957"/>
              </a:lnSpc>
              <a:spcBef>
                <a:spcPct val="0"/>
              </a:spcBef>
            </a:pPr>
            <a:r>
              <a:rPr lang="en-US" sz="28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entrena un modelo de ML que, para cada crédito nuevo, recomienda las 5 mejores combinaciones banco + servicio</a:t>
            </a:r>
          </a:p>
          <a:p>
            <a:pPr algn="l">
              <a:lnSpc>
                <a:spcPts val="3957"/>
              </a:lnSpc>
              <a:spcBef>
                <a:spcPct val="0"/>
              </a:spcBef>
            </a:pPr>
            <a:r>
              <a:rPr lang="en-US" sz="28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 emisora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3404" y="0"/>
            <a:ext cx="6854070" cy="10287000"/>
            <a:chOff x="0" y="0"/>
            <a:chExt cx="180518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51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5187">
                  <a:moveTo>
                    <a:pt x="0" y="0"/>
                  </a:moveTo>
                  <a:lnTo>
                    <a:pt x="1805187" y="0"/>
                  </a:lnTo>
                  <a:lnTo>
                    <a:pt x="18051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396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38125"/>
              <a:ext cx="1805187" cy="29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60439" y="8581426"/>
            <a:ext cx="1727561" cy="1705574"/>
          </a:xfrm>
          <a:custGeom>
            <a:avLst/>
            <a:gdLst/>
            <a:ahLst/>
            <a:cxnLst/>
            <a:rect r="r" b="b" t="t" l="l"/>
            <a:pathLst>
              <a:path h="1705574" w="1727561">
                <a:moveTo>
                  <a:pt x="0" y="0"/>
                </a:moveTo>
                <a:lnTo>
                  <a:pt x="1727561" y="0"/>
                </a:lnTo>
                <a:lnTo>
                  <a:pt x="1727561" y="1705574"/>
                </a:lnTo>
                <a:lnTo>
                  <a:pt x="0" y="1705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2242747" cy="2214203"/>
          </a:xfrm>
          <a:custGeom>
            <a:avLst/>
            <a:gdLst/>
            <a:ahLst/>
            <a:cxnLst/>
            <a:rect r="r" b="b" t="t" l="l"/>
            <a:pathLst>
              <a:path h="2214203" w="2242747">
                <a:moveTo>
                  <a:pt x="2242747" y="2214203"/>
                </a:moveTo>
                <a:lnTo>
                  <a:pt x="0" y="2214203"/>
                </a:lnTo>
                <a:lnTo>
                  <a:pt x="0" y="0"/>
                </a:lnTo>
                <a:lnTo>
                  <a:pt x="2242747" y="0"/>
                </a:lnTo>
                <a:lnTo>
                  <a:pt x="2242747" y="22142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543778">
            <a:off x="8219772" y="1185617"/>
            <a:ext cx="4230168" cy="4114800"/>
          </a:xfrm>
          <a:custGeom>
            <a:avLst/>
            <a:gdLst/>
            <a:ahLst/>
            <a:cxnLst/>
            <a:rect r="r" b="b" t="t" l="l"/>
            <a:pathLst>
              <a:path h="4114800" w="4230168">
                <a:moveTo>
                  <a:pt x="0" y="0"/>
                </a:moveTo>
                <a:lnTo>
                  <a:pt x="4230168" y="0"/>
                </a:lnTo>
                <a:lnTo>
                  <a:pt x="423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42747" y="519017"/>
            <a:ext cx="8727165" cy="95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3"/>
              </a:lnSpc>
            </a:pPr>
            <a:r>
              <a:rPr lang="en-US" b="true" sz="6643" spc="39">
                <a:solidFill>
                  <a:srgbClr val="21396D"/>
                </a:solidFill>
                <a:latin typeface="Garet Bold"/>
                <a:ea typeface="Garet Bold"/>
                <a:cs typeface="Garet Bold"/>
                <a:sym typeface="Garet Bold"/>
              </a:rPr>
              <a:t>Propuesta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72751" y="7058622"/>
            <a:ext cx="4642279" cy="1774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b="true" sz="252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</a:t>
            </a:r>
            <a:r>
              <a:rPr lang="en-US" b="true" sz="252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lineación con negocio: reducción de comisiones innecesarias y aumento en eficiencia.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249234"/>
            <a:ext cx="10371516" cy="311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7"/>
              </a:lnSpc>
              <a:spcBef>
                <a:spcPct val="0"/>
              </a:spcBef>
            </a:pPr>
            <a:r>
              <a:rPr lang="en-US" sz="25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Modelo base:</a:t>
            </a:r>
          </a:p>
          <a:p>
            <a:pPr algn="l">
              <a:lnSpc>
                <a:spcPts val="3537"/>
              </a:lnSpc>
              <a:spcBef>
                <a:spcPct val="0"/>
              </a:spcBef>
            </a:pPr>
            <a:r>
              <a:rPr lang="en-US" sz="25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 Forest Classifier</a:t>
            </a:r>
          </a:p>
          <a:p>
            <a:pPr algn="l" marL="545499" indent="-272750" lvl="1">
              <a:lnSpc>
                <a:spcPts val="3537"/>
              </a:lnSpc>
              <a:spcBef>
                <a:spcPct val="0"/>
              </a:spcBef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100 estimadores</a:t>
            </a:r>
          </a:p>
          <a:p>
            <a:pPr algn="l" marL="545499" indent="-272750" lvl="1">
              <a:lnSpc>
                <a:spcPts val="3537"/>
              </a:lnSpc>
              <a:spcBef>
                <a:spcPct val="0"/>
              </a:spcBef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Test 20% - Train 80%</a:t>
            </a:r>
          </a:p>
          <a:p>
            <a:pPr algn="l" marL="545499" indent="-272750" lvl="1">
              <a:lnSpc>
                <a:spcPts val="3537"/>
              </a:lnSpc>
              <a:spcBef>
                <a:spcPct val="0"/>
              </a:spcBef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Target cobranza exitosa (1/0)</a:t>
            </a:r>
          </a:p>
          <a:p>
            <a:pPr algn="l" marL="545499" indent="-272750" lvl="1">
              <a:lnSpc>
                <a:spcPts val="3537"/>
              </a:lnSpc>
              <a:spcBef>
                <a:spcPct val="0"/>
              </a:spcBef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Accuracy 80.01%</a:t>
            </a:r>
          </a:p>
          <a:p>
            <a:pPr algn="l" marL="545499" indent="-272750" lvl="1">
              <a:lnSpc>
                <a:spcPts val="3537"/>
              </a:lnSpc>
              <a:spcBef>
                <a:spcPct val="0"/>
              </a:spcBef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F1-Score: 80.61%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1602" y="6141126"/>
            <a:ext cx="10539577" cy="311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7"/>
              </a:lnSpc>
              <a:spcBef>
                <a:spcPct val="0"/>
              </a:spcBef>
            </a:pPr>
            <a:r>
              <a:rPr lang="en-US" sz="25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Producto final:</a:t>
            </a:r>
          </a:p>
          <a:p>
            <a:pPr algn="l" marL="545499" indent="-272750" lvl="1">
              <a:lnSpc>
                <a:spcPts val="3537"/>
              </a:lnSpc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interfaz en Streamlit donde el usuario introduce solo 3 datos del crédito. (Capital, pagaré, antigüedad)</a:t>
            </a:r>
          </a:p>
          <a:p>
            <a:pPr algn="l" marL="545499" indent="-272750" lvl="1">
              <a:lnSpc>
                <a:spcPts val="3537"/>
              </a:lnSpc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puede ejecutar localmente o en la nube de Streamlit conectado a GitHub</a:t>
            </a:r>
          </a:p>
          <a:p>
            <a:pPr algn="l" marL="545499" indent="-272750" lvl="1">
              <a:lnSpc>
                <a:spcPts val="3537"/>
              </a:lnSpc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Devuelve las 5 mejores estrategias con su probabilidad estimada de éxito.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95278">
            <a:off x="-1061330" y="-383139"/>
            <a:ext cx="4180060" cy="2090030"/>
          </a:xfrm>
          <a:custGeom>
            <a:avLst/>
            <a:gdLst/>
            <a:ahLst/>
            <a:cxnLst/>
            <a:rect r="r" b="b" t="t" l="l"/>
            <a:pathLst>
              <a:path h="2090030" w="4180060">
                <a:moveTo>
                  <a:pt x="0" y="0"/>
                </a:moveTo>
                <a:lnTo>
                  <a:pt x="4180060" y="0"/>
                </a:lnTo>
                <a:lnTo>
                  <a:pt x="4180060" y="2090030"/>
                </a:lnTo>
                <a:lnTo>
                  <a:pt x="0" y="2090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2537273">
            <a:off x="15089332" y="7996189"/>
            <a:ext cx="4180060" cy="2090030"/>
          </a:xfrm>
          <a:custGeom>
            <a:avLst/>
            <a:gdLst/>
            <a:ahLst/>
            <a:cxnLst/>
            <a:rect r="r" b="b" t="t" l="l"/>
            <a:pathLst>
              <a:path h="2090030" w="4180060">
                <a:moveTo>
                  <a:pt x="0" y="0"/>
                </a:moveTo>
                <a:lnTo>
                  <a:pt x="4180060" y="0"/>
                </a:lnTo>
                <a:lnTo>
                  <a:pt x="4180060" y="2090030"/>
                </a:lnTo>
                <a:lnTo>
                  <a:pt x="0" y="2090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144500" y="113338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2864" y="2039162"/>
            <a:ext cx="10724005" cy="95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3"/>
              </a:lnSpc>
            </a:pPr>
            <a:r>
              <a:rPr lang="en-US" b="true" sz="6643" spc="39">
                <a:solidFill>
                  <a:srgbClr val="21396D"/>
                </a:solidFill>
                <a:latin typeface="Garet Bold"/>
                <a:ea typeface="Garet Bold"/>
                <a:cs typeface="Garet Bold"/>
                <a:sym typeface="Garet Bold"/>
              </a:rPr>
              <a:t>Segunda propuesta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2864" y="3124112"/>
            <a:ext cx="11706209" cy="110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5"/>
              </a:lnSpc>
              <a:spcBef>
                <a:spcPct val="0"/>
              </a:spcBef>
            </a:pPr>
            <a:r>
              <a:rPr lang="en-US" sz="3204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Obtener el numero total de intentos de las top 5 mejores estrategias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89500" y="5382889"/>
            <a:ext cx="4836468" cy="53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7"/>
              </a:lnSpc>
              <a:spcBef>
                <a:spcPct val="0"/>
              </a:spcBef>
            </a:pPr>
            <a:r>
              <a:rPr lang="en-US" b="true" sz="3091">
                <a:solidFill>
                  <a:srgbClr val="070605"/>
                </a:solidFill>
                <a:latin typeface="DM Sans Bold"/>
                <a:ea typeface="DM Sans Bold"/>
                <a:cs typeface="DM Sans Bold"/>
                <a:sym typeface="DM Sans Bold"/>
              </a:rPr>
              <a:t>RandomForestRegressor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75262" y="7296988"/>
            <a:ext cx="4064943" cy="53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7"/>
              </a:lnSpc>
              <a:spcBef>
                <a:spcPct val="0"/>
              </a:spcBef>
            </a:pPr>
            <a:r>
              <a:rPr lang="en-US" b="true" sz="3091">
                <a:solidFill>
                  <a:srgbClr val="070605"/>
                </a:solidFill>
                <a:latin typeface="DM Sans Bold"/>
                <a:ea typeface="DM Sans Bold"/>
                <a:cs typeface="DM Sans Bold"/>
                <a:sym typeface="DM Sans Bold"/>
              </a:rPr>
              <a:t>89% efectividad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08062" y="5111427"/>
            <a:ext cx="4064943" cy="107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7"/>
              </a:lnSpc>
            </a:pPr>
            <a:r>
              <a:rPr lang="en-US" sz="3091" b="true">
                <a:solidFill>
                  <a:srgbClr val="070605"/>
                </a:solidFill>
                <a:latin typeface="DM Sans Bold"/>
                <a:ea typeface="DM Sans Bold"/>
                <a:cs typeface="DM Sans Bold"/>
                <a:sym typeface="DM Sans Bold"/>
              </a:rPr>
              <a:t>20% train</a:t>
            </a:r>
          </a:p>
          <a:p>
            <a:pPr algn="ctr" marL="0" indent="0" lvl="0">
              <a:lnSpc>
                <a:spcPts val="4327"/>
              </a:lnSpc>
              <a:spcBef>
                <a:spcPct val="0"/>
              </a:spcBef>
            </a:pPr>
            <a:r>
              <a:rPr lang="en-US" b="true" sz="3091">
                <a:solidFill>
                  <a:srgbClr val="070605"/>
                </a:solidFill>
                <a:latin typeface="DM Sans Bold"/>
                <a:ea typeface="DM Sans Bold"/>
                <a:cs typeface="DM Sans Bold"/>
                <a:sym typeface="DM Sans Bold"/>
              </a:rPr>
              <a:t>80% test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08062" y="7529193"/>
            <a:ext cx="4064943" cy="53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7"/>
              </a:lnSpc>
              <a:spcBef>
                <a:spcPct val="0"/>
              </a:spcBef>
            </a:pPr>
            <a:r>
              <a:rPr lang="en-US" b="true" sz="3091">
                <a:solidFill>
                  <a:srgbClr val="070605"/>
                </a:solidFill>
                <a:latin typeface="DM Sans Bold"/>
                <a:ea typeface="DM Sans Bold"/>
                <a:cs typeface="DM Sans Bold"/>
                <a:sym typeface="DM Sans Bold"/>
              </a:rPr>
              <a:t>100 estimators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5834" y="791494"/>
            <a:ext cx="16856331" cy="8704013"/>
            <a:chOff x="0" y="0"/>
            <a:chExt cx="4439528" cy="22924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39527" cy="2292415"/>
            </a:xfrm>
            <a:custGeom>
              <a:avLst/>
              <a:gdLst/>
              <a:ahLst/>
              <a:cxnLst/>
              <a:rect r="r" b="b" t="t" l="l"/>
              <a:pathLst>
                <a:path h="2292415" w="4439527">
                  <a:moveTo>
                    <a:pt x="0" y="0"/>
                  </a:moveTo>
                  <a:lnTo>
                    <a:pt x="4439527" y="0"/>
                  </a:lnTo>
                  <a:lnTo>
                    <a:pt x="4439527" y="2292415"/>
                  </a:lnTo>
                  <a:lnTo>
                    <a:pt x="0" y="22924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38125"/>
              <a:ext cx="4439528" cy="253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0079" y="5488989"/>
            <a:ext cx="3784977" cy="3897016"/>
          </a:xfrm>
          <a:custGeom>
            <a:avLst/>
            <a:gdLst/>
            <a:ahLst/>
            <a:cxnLst/>
            <a:rect r="r" b="b" t="t" l="l"/>
            <a:pathLst>
              <a:path h="3897016" w="3784977">
                <a:moveTo>
                  <a:pt x="0" y="0"/>
                </a:moveTo>
                <a:lnTo>
                  <a:pt x="3784977" y="0"/>
                </a:lnTo>
                <a:lnTo>
                  <a:pt x="3784977" y="3897016"/>
                </a:lnTo>
                <a:lnTo>
                  <a:pt x="0" y="3897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46941" y="1805293"/>
            <a:ext cx="9794118" cy="80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30"/>
              </a:lnSpc>
              <a:spcBef>
                <a:spcPct val="0"/>
              </a:spcBef>
            </a:pPr>
            <a:r>
              <a:rPr lang="en-US" b="true" sz="5553" spc="33">
                <a:solidFill>
                  <a:srgbClr val="21396D"/>
                </a:solidFill>
                <a:latin typeface="Garet Bold"/>
                <a:ea typeface="Garet Bold"/>
                <a:cs typeface="Garet Bold"/>
                <a:sym typeface="Garet Bold"/>
              </a:rPr>
              <a:t>Data wrangling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03815"/>
            <a:ext cx="4953098" cy="15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6703" indent="-233352" lvl="1">
              <a:lnSpc>
                <a:spcPts val="3026"/>
              </a:lnSpc>
              <a:buFont typeface="Arial"/>
              <a:buChar char="•"/>
            </a:pPr>
            <a:r>
              <a:rPr lang="en-US" sz="2161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Unificar duplicados</a:t>
            </a:r>
          </a:p>
          <a:p>
            <a:pPr algn="l" marL="466703" indent="-233352" lvl="1">
              <a:lnSpc>
                <a:spcPts val="3026"/>
              </a:lnSpc>
              <a:buFont typeface="Arial"/>
              <a:buChar char="•"/>
            </a:pPr>
            <a:r>
              <a:rPr lang="en-US" sz="2161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Convertir a tipo numérico los IDs</a:t>
            </a:r>
          </a:p>
          <a:p>
            <a:pPr algn="l" marL="466703" indent="-233352" lvl="1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en-US" sz="2161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Homologar los ID de tipos de respuestas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7269" y="3634778"/>
            <a:ext cx="4953098" cy="380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6"/>
              </a:lnSpc>
            </a:pPr>
            <a:r>
              <a:rPr lang="en-US" sz="2161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Considerando idRespuestaBanco por cada dataframe por año</a:t>
            </a:r>
          </a:p>
          <a:p>
            <a:pPr algn="just" marL="466703" indent="-233352" lvl="1">
              <a:lnSpc>
                <a:spcPts val="3026"/>
              </a:lnSpc>
              <a:buFont typeface="Arial"/>
              <a:buChar char="•"/>
            </a:pPr>
            <a:r>
              <a:rPr lang="en-US" sz="2161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25000 registros donde la clase sea 00 (domiciliación exitosa)</a:t>
            </a:r>
          </a:p>
          <a:p>
            <a:pPr algn="just" marL="466703" indent="-233352" lvl="1">
              <a:lnSpc>
                <a:spcPts val="3026"/>
              </a:lnSpc>
              <a:buFont typeface="Arial"/>
              <a:buChar char="•"/>
            </a:pPr>
            <a:r>
              <a:rPr lang="en-US" sz="2161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25000 registros de las demás clases</a:t>
            </a:r>
          </a:p>
          <a:p>
            <a:pPr algn="just">
              <a:lnSpc>
                <a:spcPts val="3026"/>
              </a:lnSpc>
            </a:pPr>
            <a:r>
              <a:rPr lang="en-US" sz="2161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Selección de columnas de acuerdo con nuestro objetivo</a:t>
            </a:r>
          </a:p>
          <a:p>
            <a:pPr algn="just">
              <a:lnSpc>
                <a:spcPts val="3026"/>
              </a:lnSpc>
            </a:pPr>
          </a:p>
          <a:p>
            <a:pPr algn="ctr">
              <a:lnSpc>
                <a:spcPts val="3026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879350" y="3634778"/>
            <a:ext cx="4953098" cy="418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6703" indent="-233352" lvl="1">
              <a:lnSpc>
                <a:spcPts val="3026"/>
              </a:lnSpc>
              <a:buFont typeface="Arial"/>
              <a:buChar char="•"/>
            </a:pPr>
            <a:r>
              <a:rPr lang="en-US" sz="2161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Se hacen unen al DataFrame principal idCredito, idListaCobro e idEmisora</a:t>
            </a:r>
          </a:p>
          <a:p>
            <a:pPr algn="l" marL="466703" indent="-233352" lvl="1">
              <a:lnSpc>
                <a:spcPts val="3026"/>
              </a:lnSpc>
              <a:buFont typeface="Arial"/>
              <a:buChar char="•"/>
            </a:pPr>
            <a:r>
              <a:rPr lang="en-US" sz="2161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Se crea una función que clasifica el tipo de servicio según palabras clave en la columna Nombre y se crea la columna nueva Servicio</a:t>
            </a:r>
          </a:p>
          <a:p>
            <a:pPr algn="l" marL="466703" indent="-233352" lvl="1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en-US" sz="2161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Se calcula la antigüedad del crédito como la diferencia en días de la fecha de apertura del crédito  con la fecha actual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9711" y="3131940"/>
            <a:ext cx="4545345" cy="45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8"/>
              </a:lnSpc>
              <a:spcBef>
                <a:spcPct val="0"/>
              </a:spcBef>
            </a:pPr>
            <a:r>
              <a:rPr lang="en-US" b="true" sz="2698">
                <a:solidFill>
                  <a:srgbClr val="070605"/>
                </a:solidFill>
                <a:latin typeface="DM Sans Bold"/>
                <a:ea typeface="DM Sans Bold"/>
                <a:cs typeface="DM Sans Bold"/>
                <a:sym typeface="DM Sans Bold"/>
              </a:rPr>
              <a:t>Limpieza en catálogos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01146" y="3131940"/>
            <a:ext cx="4545345" cy="45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8"/>
              </a:lnSpc>
              <a:spcBef>
                <a:spcPct val="0"/>
              </a:spcBef>
            </a:pPr>
            <a:r>
              <a:rPr lang="en-US" b="true" sz="2698">
                <a:solidFill>
                  <a:srgbClr val="070605"/>
                </a:solidFill>
                <a:latin typeface="DM Sans Bold"/>
                <a:ea typeface="DM Sans Bold"/>
                <a:cs typeface="DM Sans Bold"/>
                <a:sym typeface="DM Sans Bold"/>
              </a:rPr>
              <a:t>Muestreo por año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3227" y="3131940"/>
            <a:ext cx="4545345" cy="38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8"/>
              </a:lnSpc>
              <a:spcBef>
                <a:spcPct val="0"/>
              </a:spcBef>
            </a:pPr>
            <a:r>
              <a:rPr lang="en-US" b="true" sz="2298">
                <a:solidFill>
                  <a:srgbClr val="070605"/>
                </a:solidFill>
                <a:latin typeface="DM Sans Bold"/>
                <a:ea typeface="DM Sans Bold"/>
                <a:cs typeface="DM Sans Bold"/>
                <a:sym typeface="DM Sans Bold"/>
              </a:rPr>
              <a:t>Obtener servicio y antigüedad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65661" y="7796764"/>
            <a:ext cx="2609763" cy="2576548"/>
          </a:xfrm>
          <a:custGeom>
            <a:avLst/>
            <a:gdLst/>
            <a:ahLst/>
            <a:cxnLst/>
            <a:rect r="r" b="b" t="t" l="l"/>
            <a:pathLst>
              <a:path h="2576548" w="2609763">
                <a:moveTo>
                  <a:pt x="0" y="0"/>
                </a:moveTo>
                <a:lnTo>
                  <a:pt x="2609763" y="0"/>
                </a:lnTo>
                <a:lnTo>
                  <a:pt x="2609763" y="2576547"/>
                </a:lnTo>
                <a:lnTo>
                  <a:pt x="0" y="2576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-60861" y="0"/>
            <a:ext cx="2277911" cy="2248920"/>
          </a:xfrm>
          <a:custGeom>
            <a:avLst/>
            <a:gdLst/>
            <a:ahLst/>
            <a:cxnLst/>
            <a:rect r="r" b="b" t="t" l="l"/>
            <a:pathLst>
              <a:path h="2248920" w="2277911">
                <a:moveTo>
                  <a:pt x="2277911" y="2248920"/>
                </a:moveTo>
                <a:lnTo>
                  <a:pt x="0" y="2248920"/>
                </a:lnTo>
                <a:lnTo>
                  <a:pt x="0" y="0"/>
                </a:lnTo>
                <a:lnTo>
                  <a:pt x="2277911" y="0"/>
                </a:lnTo>
                <a:lnTo>
                  <a:pt x="2277911" y="22489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867321" y="1948043"/>
            <a:ext cx="7798125" cy="4571651"/>
          </a:xfrm>
          <a:custGeom>
            <a:avLst/>
            <a:gdLst/>
            <a:ahLst/>
            <a:cxnLst/>
            <a:rect r="r" b="b" t="t" l="l"/>
            <a:pathLst>
              <a:path h="4571651" w="7798125">
                <a:moveTo>
                  <a:pt x="0" y="0"/>
                </a:moveTo>
                <a:lnTo>
                  <a:pt x="7798125" y="0"/>
                </a:lnTo>
                <a:lnTo>
                  <a:pt x="7798125" y="4571651"/>
                </a:lnTo>
                <a:lnTo>
                  <a:pt x="0" y="4571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1144" y="5876464"/>
            <a:ext cx="8340738" cy="3763758"/>
          </a:xfrm>
          <a:custGeom>
            <a:avLst/>
            <a:gdLst/>
            <a:ahLst/>
            <a:cxnLst/>
            <a:rect r="r" b="b" t="t" l="l"/>
            <a:pathLst>
              <a:path h="3763758" w="8340738">
                <a:moveTo>
                  <a:pt x="0" y="0"/>
                </a:moveTo>
                <a:lnTo>
                  <a:pt x="8340737" y="0"/>
                </a:lnTo>
                <a:lnTo>
                  <a:pt x="8340737" y="3763758"/>
                </a:lnTo>
                <a:lnTo>
                  <a:pt x="0" y="376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52156" y="847656"/>
            <a:ext cx="12783687" cy="95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73"/>
              </a:lnSpc>
            </a:pPr>
            <a:r>
              <a:rPr lang="en-US" b="true" sz="6643" spc="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Flujo del modelo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144" y="3531145"/>
            <a:ext cx="8581288" cy="198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0306" indent="-245153" lvl="1">
              <a:lnSpc>
                <a:spcPts val="3179"/>
              </a:lnSpc>
              <a:buFont typeface="Arial"/>
              <a:buChar char="•"/>
            </a:pPr>
            <a:r>
              <a:rPr lang="en-US" sz="22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Input: capital, pagaré, antigüedad</a:t>
            </a:r>
          </a:p>
          <a:p>
            <a:pPr algn="l" marL="490306" indent="-245153" lvl="1">
              <a:lnSpc>
                <a:spcPts val="3179"/>
              </a:lnSpc>
              <a:buFont typeface="Arial"/>
              <a:buChar char="•"/>
            </a:pPr>
            <a:r>
              <a:rPr lang="en-US" sz="22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 combinaciones de estrategias posibles</a:t>
            </a:r>
          </a:p>
          <a:p>
            <a:pPr algn="l" marL="490306" indent="-245153" lvl="1">
              <a:lnSpc>
                <a:spcPts val="3179"/>
              </a:lnSpc>
              <a:buFont typeface="Arial"/>
              <a:buChar char="•"/>
            </a:pPr>
            <a:r>
              <a:rPr lang="en-US" sz="22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Predice la probabilidad de éxito para cada combinación</a:t>
            </a:r>
          </a:p>
          <a:p>
            <a:pPr algn="l" marL="490306" indent="-245153" lvl="1">
              <a:lnSpc>
                <a:spcPts val="3179"/>
              </a:lnSpc>
              <a:buFont typeface="Arial"/>
              <a:buChar char="•"/>
            </a:pPr>
            <a:r>
              <a:rPr lang="en-US" sz="22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Ordena por score y devuelve top 5</a:t>
            </a:r>
          </a:p>
          <a:p>
            <a:pPr algn="l" marL="0" indent="0" lvl="0">
              <a:lnSpc>
                <a:spcPts val="317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73527" y="2649706"/>
            <a:ext cx="5826151" cy="47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7"/>
              </a:lnSpc>
              <a:spcBef>
                <a:spcPct val="0"/>
              </a:spcBef>
            </a:pPr>
            <a:r>
              <a:rPr lang="en-US" b="true" sz="282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Pipeline automatizado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228" y="0"/>
            <a:ext cx="8000772" cy="10287000"/>
          </a:xfrm>
          <a:custGeom>
            <a:avLst/>
            <a:gdLst/>
            <a:ahLst/>
            <a:cxnLst/>
            <a:rect r="r" b="b" t="t" l="l"/>
            <a:pathLst>
              <a:path h="10287000" w="8000772">
                <a:moveTo>
                  <a:pt x="0" y="0"/>
                </a:moveTo>
                <a:lnTo>
                  <a:pt x="8000772" y="0"/>
                </a:lnTo>
                <a:lnTo>
                  <a:pt x="80007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39" t="0" r="-5099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08249" y="7939841"/>
            <a:ext cx="1641488" cy="1620596"/>
          </a:xfrm>
          <a:custGeom>
            <a:avLst/>
            <a:gdLst/>
            <a:ahLst/>
            <a:cxnLst/>
            <a:rect r="r" b="b" t="t" l="l"/>
            <a:pathLst>
              <a:path h="1620596" w="1641488">
                <a:moveTo>
                  <a:pt x="0" y="0"/>
                </a:moveTo>
                <a:lnTo>
                  <a:pt x="1641488" y="0"/>
                </a:lnTo>
                <a:lnTo>
                  <a:pt x="1641488" y="1620596"/>
                </a:lnTo>
                <a:lnTo>
                  <a:pt x="0" y="1620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560439" y="8581426"/>
            <a:ext cx="1727561" cy="1705574"/>
          </a:xfrm>
          <a:custGeom>
            <a:avLst/>
            <a:gdLst/>
            <a:ahLst/>
            <a:cxnLst/>
            <a:rect r="r" b="b" t="t" l="l"/>
            <a:pathLst>
              <a:path h="1705574" w="1727561">
                <a:moveTo>
                  <a:pt x="0" y="0"/>
                </a:moveTo>
                <a:lnTo>
                  <a:pt x="1727561" y="0"/>
                </a:lnTo>
                <a:lnTo>
                  <a:pt x="1727561" y="1705574"/>
                </a:lnTo>
                <a:lnTo>
                  <a:pt x="0" y="1705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0">
            <a:off x="0" y="0"/>
            <a:ext cx="1727561" cy="1705574"/>
          </a:xfrm>
          <a:custGeom>
            <a:avLst/>
            <a:gdLst/>
            <a:ahLst/>
            <a:cxnLst/>
            <a:rect r="r" b="b" t="t" l="l"/>
            <a:pathLst>
              <a:path h="1705574" w="1727561">
                <a:moveTo>
                  <a:pt x="1727561" y="1705574"/>
                </a:moveTo>
                <a:lnTo>
                  <a:pt x="0" y="1705574"/>
                </a:lnTo>
                <a:lnTo>
                  <a:pt x="0" y="0"/>
                </a:lnTo>
                <a:lnTo>
                  <a:pt x="1727561" y="0"/>
                </a:lnTo>
                <a:lnTo>
                  <a:pt x="1727561" y="170557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8744178" y="1335283"/>
            <a:ext cx="3086100" cy="1757841"/>
            <a:chOff x="0" y="0"/>
            <a:chExt cx="812800" cy="4629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62971"/>
            </a:xfrm>
            <a:custGeom>
              <a:avLst/>
              <a:gdLst/>
              <a:ahLst/>
              <a:cxnLst/>
              <a:rect r="r" b="b" t="t" l="l"/>
              <a:pathLst>
                <a:path h="4629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62971"/>
                  </a:lnTo>
                  <a:lnTo>
                    <a:pt x="0" y="4629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501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72864" y="1760266"/>
            <a:ext cx="10724005" cy="95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3"/>
              </a:lnSpc>
            </a:pPr>
            <a:r>
              <a:rPr lang="en-US" b="true" sz="6643" spc="39">
                <a:solidFill>
                  <a:srgbClr val="21396D"/>
                </a:solidFill>
                <a:latin typeface="Garet Bold"/>
                <a:ea typeface="Garet Bold"/>
                <a:cs typeface="Garet Bold"/>
                <a:sym typeface="Garet Bold"/>
              </a:rPr>
              <a:t>Viabilidad e impacto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3827" y="3252314"/>
            <a:ext cx="8714909" cy="664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2716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Beneficios cuantificados:</a:t>
            </a:r>
          </a:p>
          <a:p>
            <a:pPr algn="l" marL="586456" indent="-293228" lvl="1">
              <a:lnSpc>
                <a:spcPts val="3802"/>
              </a:lnSpc>
              <a:buFont typeface="Arial"/>
              <a:buChar char="•"/>
            </a:pPr>
            <a:r>
              <a:rPr lang="en-US" sz="2716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Ahorro estimado: En base al porcentaje de reducción de intentos inefectivos, el ahorro mensual puede ser de cientos de miles (considerando el 1M de comisiones de referencia).</a:t>
            </a:r>
          </a:p>
          <a:p>
            <a:pPr algn="l">
              <a:lnSpc>
                <a:spcPts val="3802"/>
              </a:lnSpc>
            </a:pPr>
          </a:p>
          <a:p>
            <a:pPr algn="l">
              <a:lnSpc>
                <a:spcPts val="3802"/>
              </a:lnSpc>
            </a:pPr>
            <a:r>
              <a:rPr lang="en-US" sz="2716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16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Impacto:</a:t>
            </a:r>
          </a:p>
          <a:p>
            <a:pPr algn="l" marL="586456" indent="-293228" lvl="1">
              <a:lnSpc>
                <a:spcPts val="3802"/>
              </a:lnSpc>
              <a:buFont typeface="Arial"/>
              <a:buChar char="•"/>
            </a:pPr>
            <a:r>
              <a:rPr lang="en-US" sz="2716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Prioriza intentos más probables</a:t>
            </a:r>
          </a:p>
          <a:p>
            <a:pPr algn="l" marL="586456" indent="-293228" lvl="1">
              <a:lnSpc>
                <a:spcPts val="3802"/>
              </a:lnSpc>
              <a:buFont typeface="Arial"/>
              <a:buChar char="•"/>
            </a:pPr>
            <a:r>
              <a:rPr lang="en-US" sz="2716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Reduce costos operativos</a:t>
            </a:r>
          </a:p>
          <a:p>
            <a:pPr algn="l" marL="586456" indent="-293228" lvl="1">
              <a:lnSpc>
                <a:spcPts val="3802"/>
              </a:lnSpc>
              <a:buFont typeface="Arial"/>
              <a:buChar char="•"/>
            </a:pPr>
            <a:r>
              <a:rPr lang="en-US" sz="2716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Escalable: puede integrarse a sistemas existentes</a:t>
            </a:r>
          </a:p>
          <a:p>
            <a:pPr algn="l">
              <a:lnSpc>
                <a:spcPts val="3802"/>
              </a:lnSpc>
            </a:pPr>
            <a:r>
              <a:rPr lang="en-US" sz="2716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16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Viabilidad técnica:</a:t>
            </a:r>
          </a:p>
          <a:p>
            <a:pPr algn="l" marL="586456" indent="-293228" lvl="1">
              <a:lnSpc>
                <a:spcPts val="3802"/>
              </a:lnSpc>
              <a:buFont typeface="Arial"/>
              <a:buChar char="•"/>
            </a:pPr>
            <a:r>
              <a:rPr lang="en-US" sz="2716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Basado en modelos estándar (scikit-learn)</a:t>
            </a:r>
          </a:p>
          <a:p>
            <a:pPr algn="l" marL="586456" indent="-293228" lvl="1">
              <a:lnSpc>
                <a:spcPts val="3802"/>
              </a:lnSpc>
              <a:buFont typeface="Arial"/>
              <a:buChar char="•"/>
            </a:pPr>
            <a:r>
              <a:rPr lang="en-US" sz="2716">
                <a:solidFill>
                  <a:srgbClr val="070605"/>
                </a:solidFill>
                <a:latin typeface="DM Sans"/>
                <a:ea typeface="DM Sans"/>
                <a:cs typeface="DM Sans"/>
                <a:sym typeface="DM Sans"/>
              </a:rPr>
              <a:t>Código modular y fácil de integrar</a:t>
            </a:r>
          </a:p>
          <a:p>
            <a:pPr algn="l" marL="0" indent="0" lvl="0">
              <a:lnSpc>
                <a:spcPts val="38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95278">
            <a:off x="-1061330" y="-383139"/>
            <a:ext cx="4180060" cy="2090030"/>
          </a:xfrm>
          <a:custGeom>
            <a:avLst/>
            <a:gdLst/>
            <a:ahLst/>
            <a:cxnLst/>
            <a:rect r="r" b="b" t="t" l="l"/>
            <a:pathLst>
              <a:path h="2090030" w="4180060">
                <a:moveTo>
                  <a:pt x="0" y="0"/>
                </a:moveTo>
                <a:lnTo>
                  <a:pt x="4180060" y="0"/>
                </a:lnTo>
                <a:lnTo>
                  <a:pt x="4180060" y="2090030"/>
                </a:lnTo>
                <a:lnTo>
                  <a:pt x="0" y="2090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2537273">
            <a:off x="15089332" y="7996189"/>
            <a:ext cx="4180060" cy="2090030"/>
          </a:xfrm>
          <a:custGeom>
            <a:avLst/>
            <a:gdLst/>
            <a:ahLst/>
            <a:cxnLst/>
            <a:rect r="r" b="b" t="t" l="l"/>
            <a:pathLst>
              <a:path h="2090030" w="4180060">
                <a:moveTo>
                  <a:pt x="0" y="0"/>
                </a:moveTo>
                <a:lnTo>
                  <a:pt x="4180060" y="0"/>
                </a:lnTo>
                <a:lnTo>
                  <a:pt x="4180060" y="2090030"/>
                </a:lnTo>
                <a:lnTo>
                  <a:pt x="0" y="2090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370193" y="4535024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3858" y="2712598"/>
            <a:ext cx="13861476" cy="507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5"/>
              </a:lnSpc>
              <a:spcBef>
                <a:spcPct val="0"/>
              </a:spcBef>
            </a:pPr>
            <a:r>
              <a:rPr lang="en-US" sz="3189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3189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iguientes pasos:</a:t>
            </a:r>
          </a:p>
          <a:p>
            <a:pPr algn="just" marL="688672" indent="-344336" lvl="1">
              <a:lnSpc>
                <a:spcPts val="4465"/>
              </a:lnSpc>
              <a:buFont typeface="Arial"/>
              <a:buChar char="•"/>
            </a:pPr>
            <a:r>
              <a:rPr lang="en-US" sz="3189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Incluir más variables, por ejemplo relativas al cliente</a:t>
            </a:r>
          </a:p>
          <a:p>
            <a:pPr algn="just" marL="688672" indent="-344336" lvl="1">
              <a:lnSpc>
                <a:spcPts val="4465"/>
              </a:lnSpc>
              <a:buFont typeface="Arial"/>
              <a:buChar char="•"/>
            </a:pPr>
            <a:r>
              <a:rPr lang="en-US" sz="3189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Ajustar modelo con retroalimentación futura de forma automatizada</a:t>
            </a:r>
          </a:p>
          <a:p>
            <a:pPr algn="just" marL="688672" indent="-344336" lvl="1">
              <a:lnSpc>
                <a:spcPts val="4465"/>
              </a:lnSpc>
              <a:buFont typeface="Arial"/>
              <a:buChar char="•"/>
            </a:pPr>
            <a:r>
              <a:rPr lang="en-US" sz="3189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Automatizar envíos reales desde el recomendador</a:t>
            </a:r>
          </a:p>
          <a:p>
            <a:pPr algn="just">
              <a:lnSpc>
                <a:spcPts val="4465"/>
              </a:lnSpc>
              <a:spcBef>
                <a:spcPct val="0"/>
              </a:spcBef>
            </a:pPr>
          </a:p>
          <a:p>
            <a:pPr algn="just">
              <a:lnSpc>
                <a:spcPts val="4465"/>
              </a:lnSpc>
              <a:spcBef>
                <a:spcPct val="0"/>
              </a:spcBef>
            </a:pPr>
          </a:p>
          <a:p>
            <a:pPr algn="just">
              <a:lnSpc>
                <a:spcPts val="4465"/>
              </a:lnSpc>
              <a:spcBef>
                <a:spcPct val="0"/>
              </a:spcBef>
            </a:pPr>
            <a:r>
              <a:rPr lang="en-US" sz="3189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Potencial:</a:t>
            </a:r>
          </a:p>
          <a:p>
            <a:pPr algn="just" marL="688672" indent="-344336" lvl="1">
              <a:lnSpc>
                <a:spcPts val="4465"/>
              </a:lnSpc>
              <a:buFont typeface="Arial"/>
              <a:buChar char="•"/>
            </a:pPr>
            <a:r>
              <a:rPr lang="en-US" sz="3189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Extensible a otros productos de cobranza</a:t>
            </a:r>
          </a:p>
          <a:p>
            <a:pPr algn="just" marL="688672" indent="-344336" lvl="1">
              <a:lnSpc>
                <a:spcPts val="4465"/>
              </a:lnSpc>
              <a:buFont typeface="Arial"/>
              <a:buChar char="•"/>
            </a:pPr>
            <a:r>
              <a:rPr lang="en-US" sz="3189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Modelo reutilizable para otras decisiones operativas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63960" y="1057275"/>
            <a:ext cx="9248777" cy="79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50"/>
              </a:lnSpc>
            </a:pPr>
            <a:r>
              <a:rPr lang="en-US" b="true" sz="5394" spc="32">
                <a:solidFill>
                  <a:srgbClr val="21396D"/>
                </a:solidFill>
                <a:latin typeface="Garet Bold"/>
                <a:ea typeface="Garet Bold"/>
                <a:cs typeface="Garet Bold"/>
                <a:sym typeface="Garet Bold"/>
              </a:rPr>
              <a:t>Futuro / Extensiones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139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6488" y="3016977"/>
            <a:ext cx="16915024" cy="358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92"/>
              </a:lnSpc>
              <a:spcBef>
                <a:spcPct val="0"/>
              </a:spcBef>
            </a:pPr>
            <a:r>
              <a:rPr lang="en-US" b="true" sz="12361" spc="74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¿Preguntas? ¿Dudas?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DAGodw5exWw</dc:identifier>
  <dcterms:modified xsi:type="dcterms:W3CDTF">2011-08-01T06:04:30Z</dcterms:modified>
  <cp:revision>1</cp:revision>
  <dc:title>Data Girls - CrediFiel</dc:title>
</cp:coreProperties>
</file>